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1" r:id="rId4"/>
    <p:sldId id="260" r:id="rId5"/>
    <p:sldId id="280" r:id="rId6"/>
    <p:sldId id="278" r:id="rId7"/>
    <p:sldId id="279" r:id="rId8"/>
    <p:sldId id="286" r:id="rId9"/>
    <p:sldId id="263" r:id="rId10"/>
    <p:sldId id="264" r:id="rId11"/>
    <p:sldId id="287" r:id="rId12"/>
    <p:sldId id="288" r:id="rId13"/>
    <p:sldId id="289" r:id="rId14"/>
    <p:sldId id="290" r:id="rId15"/>
    <p:sldId id="265" r:id="rId16"/>
    <p:sldId id="266" r:id="rId17"/>
    <p:sldId id="268" r:id="rId18"/>
    <p:sldId id="269" r:id="rId19"/>
    <p:sldId id="270" r:id="rId20"/>
    <p:sldId id="291" r:id="rId21"/>
    <p:sldId id="292" r:id="rId22"/>
    <p:sldId id="293" r:id="rId23"/>
    <p:sldId id="294" r:id="rId24"/>
    <p:sldId id="285" r:id="rId25"/>
    <p:sldId id="272" r:id="rId26"/>
    <p:sldId id="273" r:id="rId27"/>
    <p:sldId id="282" r:id="rId28"/>
    <p:sldId id="275" r:id="rId29"/>
    <p:sldId id="283" r:id="rId30"/>
    <p:sldId id="284" r:id="rId31"/>
    <p:sldId id="276" r:id="rId32"/>
    <p:sldId id="27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1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4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4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0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5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3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80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68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9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5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28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367AF-464B-4263-90AF-582A8DC040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8EEB8-4A0E-4188-BB99-98C66F9F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1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90786" y="3363834"/>
            <a:ext cx="4028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rgbClr val="2B6063">
                      <a:alpha val="90000"/>
                    </a:srgbClr>
                  </a:solidFill>
                </a:ln>
                <a:solidFill>
                  <a:srgbClr val="FFF3D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서강대학교 링크 사업단 프로젝트 </a:t>
            </a:r>
            <a:endParaRPr lang="ko-KR" altLang="en-US" sz="2000" b="1" dirty="0">
              <a:ln w="12700">
                <a:solidFill>
                  <a:srgbClr val="2B6063">
                    <a:alpha val="90000"/>
                  </a:srgbClr>
                </a:solidFill>
              </a:ln>
              <a:solidFill>
                <a:srgbClr val="FFF3D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 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01546" y="4842064"/>
            <a:ext cx="231925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빅데이터는 </a:t>
            </a:r>
            <a:r>
              <a:rPr lang="ko-KR" altLang="en-US" sz="19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어렵조</a:t>
            </a:r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err="1">
                <a:solidFill>
                  <a:srgbClr val="FFF3D1"/>
                </a:solidFill>
                <a:latin typeface="Impact" panose="020B0806030902050204" pitchFamily="34" charset="0"/>
              </a:rPr>
              <a:t>정관민</a:t>
            </a:r>
            <a:endParaRPr lang="en-US" altLang="ko-KR" sz="1600" b="1" dirty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최성은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권도현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김동평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박은비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endParaRPr lang="ko-KR" altLang="en-US" b="1" dirty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790575"/>
            <a:ext cx="8905875" cy="3571875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4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95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2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5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장비 대여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통해 사업 프로그램에 필요한 장비를 공급할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대여 관리를 통해 장비 예약 신청을 확인 및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검색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대여 예약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50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5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0552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Functional Definition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734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기능 정의서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76" r="353" b="217"/>
          <a:stretch/>
        </p:blipFill>
        <p:spPr>
          <a:xfrm>
            <a:off x="1261446" y="1626437"/>
            <a:ext cx="3413518" cy="4481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" r="375" b="309"/>
          <a:stretch/>
        </p:blipFill>
        <p:spPr>
          <a:xfrm>
            <a:off x="4730576" y="1626437"/>
            <a:ext cx="3483291" cy="448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" r="295" b="813"/>
          <a:stretch/>
        </p:blipFill>
        <p:spPr>
          <a:xfrm>
            <a:off x="8269479" y="1626437"/>
            <a:ext cx="3134843" cy="12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4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Admin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0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6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Member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7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과정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12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59" y="1696954"/>
            <a:ext cx="8770330" cy="431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58" y="1696954"/>
            <a:ext cx="8770331" cy="43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96955"/>
            <a:ext cx="8798904" cy="43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2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1"/>
          <a:stretch/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47"/>
          <a:stretch/>
        </p:blipFill>
        <p:spPr>
          <a:xfrm>
            <a:off x="4453543" y="1085196"/>
            <a:ext cx="4948151" cy="187413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43" y="3168227"/>
            <a:ext cx="4948151" cy="3466352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004164"/>
            <a:ext cx="5079945" cy="2052976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01898" y="826574"/>
            <a:ext cx="257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 Controller</a:t>
            </a:r>
            <a:endParaRPr lang="ko-KR" altLang="en-US" sz="1600" b="1" dirty="0">
              <a:ln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111418"/>
            <a:ext cx="5082001" cy="3588640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495632" y="2388384"/>
            <a:ext cx="4653677" cy="1393907"/>
            <a:chOff x="7495632" y="2388384"/>
            <a:chExt cx="4653677" cy="139390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rcRect l="4706"/>
            <a:stretch/>
          </p:blipFill>
          <p:spPr>
            <a:xfrm>
              <a:off x="7596964" y="2643961"/>
              <a:ext cx="4313961" cy="10485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액자 41"/>
            <p:cNvSpPr/>
            <p:nvPr/>
          </p:nvSpPr>
          <p:spPr>
            <a:xfrm>
              <a:off x="7495632" y="2574287"/>
              <a:ext cx="4483008" cy="1208004"/>
            </a:xfrm>
            <a:prstGeom prst="frame">
              <a:avLst>
                <a:gd name="adj1" fmla="val 6565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71322" y="2388384"/>
              <a:ext cx="2577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n>
                    <a:solidFill>
                      <a:srgbClr val="347578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stuMemberForm.html</a:t>
              </a:r>
              <a:endParaRPr lang="ko-KR" altLang="en-US" sz="1600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63073" y="2887863"/>
            <a:ext cx="257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STU_MemberForm</a:t>
            </a:r>
            <a:r>
              <a:rPr lang="en-US" altLang="ko-KR" sz="1600" b="1" dirty="0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 err="1" smtClean="0">
                <a:ln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Dto</a:t>
            </a:r>
            <a:endParaRPr lang="ko-KR" altLang="en-US" sz="1600" b="1" dirty="0">
              <a:ln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16893" y="3956949"/>
            <a:ext cx="3261747" cy="195278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927712" y="4102290"/>
            <a:ext cx="2840107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MemberFormDto</a:t>
            </a:r>
            <a:r>
              <a:rPr lang="en-US" altLang="ko-KR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05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MemberForm</a:t>
            </a:r>
            <a:r>
              <a:rPr lang="en-US" altLang="ko-KR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과의 </a:t>
            </a:r>
            <a:endParaRPr lang="en-US" altLang="ko-K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연결고리 역할</a:t>
            </a:r>
            <a:endParaRPr lang="en-US" altLang="ko-K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 </a:t>
            </a:r>
            <a:r>
              <a:rPr lang="en-US" altLang="ko-KR" sz="105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MemberFrom</a:t>
            </a:r>
            <a:r>
              <a:rPr lang="en-US" altLang="ko-KR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05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Dto</a:t>
            </a:r>
            <a:r>
              <a:rPr lang="ko-KR" alt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endParaRPr lang="en-US" altLang="ko-K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altLang="ko-KR" sz="105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NotBlank</a:t>
            </a:r>
            <a:r>
              <a:rPr lang="en-US" altLang="ko-KR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@Length, @Email </a:t>
            </a:r>
            <a:r>
              <a:rPr lang="ko-KR" alt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endParaRPr lang="en-US" altLang="ko-K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공백이나 맞지 않는 형식을 입력했을 경우</a:t>
            </a:r>
            <a:r>
              <a:rPr lang="en-US" altLang="ko-KR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r>
              <a:rPr lang="en-US" altLang="ko-KR" sz="105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BindingResult</a:t>
            </a:r>
            <a:r>
              <a:rPr lang="en-US" altLang="ko-KR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발생</a:t>
            </a:r>
            <a:endParaRPr lang="en-US" altLang="ko-K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278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7263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Process Flow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331297" y="1770041"/>
            <a:ext cx="3865947" cy="4174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7322984" y="1736788"/>
            <a:ext cx="4441598" cy="4174404"/>
            <a:chOff x="3950103" y="1733376"/>
            <a:chExt cx="4441598" cy="4174404"/>
          </a:xfrm>
        </p:grpSpPr>
        <p:sp>
          <p:nvSpPr>
            <p:cNvPr id="10" name="TextBox 9"/>
            <p:cNvSpPr txBox="1"/>
            <p:nvPr/>
          </p:nvSpPr>
          <p:spPr>
            <a:xfrm>
              <a:off x="5156662" y="5446115"/>
              <a:ext cx="1878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Arial Rounded MT Bold" panose="020F0704030504030204" pitchFamily="34" charset="0"/>
                </a:rPr>
                <a:t>Controller</a:t>
              </a:r>
              <a:endParaRPr lang="ko-KR" altLang="en-US" sz="24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32849" y="4155661"/>
              <a:ext cx="1878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Arial Rounded MT Bold" panose="020F0704030504030204" pitchFamily="34" charset="0"/>
                </a:rPr>
                <a:t>Service</a:t>
              </a:r>
              <a:endParaRPr lang="ko-KR" altLang="en-US" sz="24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56662" y="2865207"/>
              <a:ext cx="1878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Arial Rounded MT Bold" panose="020F0704030504030204" pitchFamily="34" charset="0"/>
                </a:rPr>
                <a:t>Repository</a:t>
              </a:r>
              <a:endParaRPr lang="ko-KR" altLang="en-US" sz="24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73534" y="1733376"/>
              <a:ext cx="1878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Arial Rounded MT Bold" panose="020F0704030504030204" pitchFamily="34" charset="0"/>
                </a:rPr>
                <a:t>Data</a:t>
              </a:r>
              <a:endParaRPr lang="ko-KR" altLang="en-US" sz="2400" b="1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5860472" y="4697968"/>
              <a:ext cx="0" cy="7232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6220688" y="4697968"/>
              <a:ext cx="0" cy="7232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092892" y="4818352"/>
              <a:ext cx="1778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Arial Rounded MT Bold" panose="020F0704030504030204" pitchFamily="34" charset="0"/>
                </a:rPr>
                <a:t>Response </a:t>
              </a:r>
              <a:r>
                <a:rPr lang="en-US" altLang="ko-KR" sz="1600" b="1" dirty="0" err="1" smtClean="0">
                  <a:latin typeface="Arial Rounded MT Bold" panose="020F0704030504030204" pitchFamily="34" charset="0"/>
                </a:rPr>
                <a:t>Dto</a:t>
              </a:r>
              <a:endParaRPr lang="ko-KR" altLang="en-US" sz="16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65171" y="4818352"/>
              <a:ext cx="1778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Arial Rounded MT Bold" panose="020F0704030504030204" pitchFamily="34" charset="0"/>
                </a:rPr>
                <a:t>Request </a:t>
              </a:r>
              <a:r>
                <a:rPr lang="en-US" altLang="ko-KR" sz="1600" b="1" dirty="0" err="1" smtClean="0">
                  <a:latin typeface="Arial Rounded MT Bold" panose="020F0704030504030204" pitchFamily="34" charset="0"/>
                </a:rPr>
                <a:t>Dto</a:t>
              </a:r>
              <a:endParaRPr lang="ko-KR" altLang="en-US" sz="1600" b="1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5860472" y="3432453"/>
              <a:ext cx="0" cy="7232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5860472" y="2219980"/>
              <a:ext cx="0" cy="7232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6209601" y="3438219"/>
              <a:ext cx="0" cy="7232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6209601" y="2219980"/>
              <a:ext cx="0" cy="7232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950103" y="2325627"/>
              <a:ext cx="1778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Arial Rounded MT Bold" panose="020F0704030504030204" pitchFamily="34" charset="0"/>
                </a:rPr>
                <a:t>Entity</a:t>
              </a:r>
              <a:endParaRPr lang="ko-KR" altLang="en-US" sz="16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12777" y="2325627"/>
              <a:ext cx="1778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Arial Rounded MT Bold" panose="020F0704030504030204" pitchFamily="34" charset="0"/>
                </a:rPr>
                <a:t>Entity</a:t>
              </a:r>
              <a:endParaRPr lang="ko-KR" altLang="en-US" sz="16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59633" y="3600812"/>
              <a:ext cx="1778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Arial Rounded MT Bold" panose="020F0704030504030204" pitchFamily="34" charset="0"/>
                </a:rPr>
                <a:t>Response </a:t>
              </a:r>
              <a:r>
                <a:rPr lang="en-US" altLang="ko-KR" sz="1600" b="1" dirty="0" err="1" smtClean="0">
                  <a:latin typeface="Arial Rounded MT Bold" panose="020F0704030504030204" pitchFamily="34" charset="0"/>
                </a:rPr>
                <a:t>Dto</a:t>
              </a:r>
              <a:endParaRPr lang="ko-KR" altLang="en-US" sz="1600" b="1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22850" y="3615814"/>
              <a:ext cx="1778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Arial Rounded MT Bold" panose="020F0704030504030204" pitchFamily="34" charset="0"/>
                </a:rPr>
                <a:t>Request </a:t>
              </a:r>
              <a:r>
                <a:rPr lang="en-US" altLang="ko-KR" sz="1600" b="1" dirty="0" err="1" smtClean="0">
                  <a:latin typeface="Arial Rounded MT Bold" panose="020F0704030504030204" pitchFamily="34" charset="0"/>
                </a:rPr>
                <a:t>Dto</a:t>
              </a:r>
              <a:endParaRPr lang="ko-KR" altLang="en-US" sz="1600" b="1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587732" y="1863330"/>
            <a:ext cx="2951024" cy="2559042"/>
            <a:chOff x="1587732" y="1863329"/>
            <a:chExt cx="3200400" cy="2813869"/>
          </a:xfrm>
        </p:grpSpPr>
        <p:grpSp>
          <p:nvGrpSpPr>
            <p:cNvPr id="37" name="그룹 36"/>
            <p:cNvGrpSpPr/>
            <p:nvPr/>
          </p:nvGrpSpPr>
          <p:grpSpPr>
            <a:xfrm>
              <a:off x="1587732" y="1863329"/>
              <a:ext cx="3200400" cy="2813869"/>
              <a:chOff x="1587732" y="1863329"/>
              <a:chExt cx="3200400" cy="281386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587732" y="1863329"/>
                <a:ext cx="3200400" cy="247591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859578" y="4286380"/>
                <a:ext cx="631767" cy="27432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558243" y="4540038"/>
                <a:ext cx="1259377" cy="13716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4" name="모서리가 둥근 직사각형 33"/>
            <p:cNvSpPr/>
            <p:nvPr/>
          </p:nvSpPr>
          <p:spPr>
            <a:xfrm>
              <a:off x="1737360" y="1978430"/>
              <a:ext cx="2876204" cy="22309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 flipH="1" flipV="1">
            <a:off x="4763993" y="3765434"/>
            <a:ext cx="3389944" cy="18563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4613624" y="4033449"/>
            <a:ext cx="3445115" cy="1880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856515" y="4973906"/>
            <a:ext cx="147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사용자 요청</a:t>
            </a: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894832" y="3866433"/>
            <a:ext cx="122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 응답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75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결과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7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7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6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3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86711"/>
            <a:ext cx="5924248" cy="454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31" y="4220702"/>
            <a:ext cx="1900855" cy="54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583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030094" y="0"/>
            <a:ext cx="4161905" cy="68580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3360" y="350647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15875">
                  <a:solidFill>
                    <a:srgbClr val="43979B">
                      <a:alpha val="80000"/>
                    </a:srgbClr>
                  </a:solidFill>
                </a:ln>
                <a:solidFill>
                  <a:srgbClr val="2B6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15875">
                <a:solidFill>
                  <a:srgbClr val="43979B">
                    <a:alpha val="80000"/>
                  </a:srgbClr>
                </a:solidFill>
              </a:ln>
              <a:solidFill>
                <a:srgbClr val="2B6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360" y="1563067"/>
            <a:ext cx="615011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b="1" dirty="0" smtClean="0">
                <a:solidFill>
                  <a:srgbClr val="2B6063"/>
                </a:solidFill>
              </a:rPr>
              <a:t>프로젝트 개요</a:t>
            </a:r>
            <a:endParaRPr lang="en-US" altLang="ko-KR" sz="2800" b="1" dirty="0" smtClean="0">
              <a:solidFill>
                <a:srgbClr val="2B606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2B6063"/>
                </a:solidFill>
              </a:rPr>
              <a:t>          </a:t>
            </a:r>
            <a:r>
              <a:rPr lang="ko-KR" altLang="en-US" sz="1400" b="1" dirty="0" smtClean="0">
                <a:solidFill>
                  <a:srgbClr val="2B6063"/>
                </a:solidFill>
              </a:rPr>
              <a:t>개발 환경</a:t>
            </a:r>
            <a:endParaRPr lang="en-US" altLang="ko-KR" sz="1400" b="1" dirty="0" smtClean="0">
              <a:solidFill>
                <a:srgbClr val="2B6063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lang="ko-KR" altLang="en-US" sz="2800" b="1" dirty="0" smtClean="0">
                <a:solidFill>
                  <a:srgbClr val="2B6063"/>
                </a:solidFill>
              </a:rPr>
              <a:t>프로젝트 과정</a:t>
            </a:r>
            <a:endParaRPr lang="en-US" altLang="ko-KR" sz="2800" b="1" dirty="0" smtClean="0">
              <a:solidFill>
                <a:srgbClr val="2B606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B6063"/>
                </a:solidFill>
              </a:rPr>
              <a:t> </a:t>
            </a:r>
            <a:r>
              <a:rPr lang="en-US" altLang="ko-KR" sz="1400" b="1" dirty="0" smtClean="0">
                <a:solidFill>
                  <a:srgbClr val="2B6063"/>
                </a:solidFill>
              </a:rPr>
              <a:t>        </a:t>
            </a:r>
            <a:r>
              <a:rPr lang="ko-KR" altLang="en-US" sz="1400" b="1" dirty="0" smtClean="0">
                <a:solidFill>
                  <a:srgbClr val="2B6063"/>
                </a:solidFill>
              </a:rPr>
              <a:t>화면 설계</a:t>
            </a:r>
            <a:endParaRPr lang="en-US" altLang="ko-KR" sz="1400" b="1" dirty="0" smtClean="0">
              <a:solidFill>
                <a:srgbClr val="2B606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B6063"/>
                </a:solidFill>
              </a:rPr>
              <a:t> </a:t>
            </a:r>
            <a:r>
              <a:rPr lang="en-US" altLang="ko-KR" sz="1400" b="1" dirty="0" smtClean="0">
                <a:solidFill>
                  <a:srgbClr val="2B6063"/>
                </a:solidFill>
              </a:rPr>
              <a:t>        USE CASE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B6063"/>
                </a:solidFill>
              </a:rPr>
              <a:t> </a:t>
            </a:r>
            <a:r>
              <a:rPr lang="en-US" altLang="ko-KR" sz="1400" b="1" dirty="0" smtClean="0">
                <a:solidFill>
                  <a:srgbClr val="2B6063"/>
                </a:solidFill>
              </a:rPr>
              <a:t>        FLOW CHART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B6063"/>
                </a:solidFill>
              </a:rPr>
              <a:t> </a:t>
            </a:r>
            <a:r>
              <a:rPr lang="en-US" altLang="ko-KR" sz="1400" b="1" dirty="0" smtClean="0">
                <a:solidFill>
                  <a:srgbClr val="2B6063"/>
                </a:solidFill>
              </a:rPr>
              <a:t>        Functional Definition</a:t>
            </a:r>
          </a:p>
          <a:p>
            <a:pPr marL="514350" indent="-514350">
              <a:lnSpc>
                <a:spcPct val="150000"/>
              </a:lnSpc>
              <a:buAutoNum type="arabicPeriod" startAt="3"/>
            </a:pPr>
            <a:r>
              <a:rPr lang="ko-KR" altLang="en-US" sz="2800" b="1" dirty="0" smtClean="0">
                <a:solidFill>
                  <a:srgbClr val="2B6063"/>
                </a:solidFill>
              </a:rPr>
              <a:t>프로젝트 결과</a:t>
            </a:r>
            <a:endParaRPr lang="en-US" altLang="ko-KR" sz="2800" b="1" dirty="0">
              <a:solidFill>
                <a:srgbClr val="2B606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2B6063"/>
                </a:solidFill>
              </a:rPr>
              <a:t>         </a:t>
            </a:r>
            <a:r>
              <a:rPr lang="ko-KR" altLang="en-US" sz="1400" b="1" dirty="0" smtClean="0">
                <a:solidFill>
                  <a:srgbClr val="2B6063"/>
                </a:solidFill>
              </a:rPr>
              <a:t>적용 기능</a:t>
            </a:r>
            <a:endParaRPr lang="en-US" altLang="ko-KR" sz="1400" b="1" dirty="0" smtClean="0">
              <a:solidFill>
                <a:srgbClr val="2B606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B6063"/>
                </a:solidFill>
              </a:rPr>
              <a:t> </a:t>
            </a:r>
            <a:r>
              <a:rPr lang="en-US" altLang="ko-KR" sz="1400" b="1" dirty="0" smtClean="0">
                <a:solidFill>
                  <a:srgbClr val="2B6063"/>
                </a:solidFill>
              </a:rPr>
              <a:t>        </a:t>
            </a:r>
            <a:r>
              <a:rPr lang="ko-KR" altLang="en-US" sz="1400" b="1" dirty="0" smtClean="0">
                <a:solidFill>
                  <a:srgbClr val="2B6063"/>
                </a:solidFill>
              </a:rPr>
              <a:t>프로젝트 시연</a:t>
            </a:r>
            <a:endParaRPr lang="en-US" altLang="ko-KR" sz="1400" b="1" dirty="0" smtClean="0">
              <a:solidFill>
                <a:srgbClr val="2B606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B6063"/>
                </a:solidFill>
              </a:rPr>
              <a:t> </a:t>
            </a:r>
            <a:r>
              <a:rPr lang="en-US" altLang="ko-KR" sz="1400" b="1" dirty="0" smtClean="0">
                <a:solidFill>
                  <a:srgbClr val="2B6063"/>
                </a:solidFill>
              </a:rPr>
              <a:t>        </a:t>
            </a:r>
            <a:r>
              <a:rPr lang="ko-KR" altLang="en-US" sz="1400" b="1" dirty="0" smtClean="0">
                <a:solidFill>
                  <a:srgbClr val="2B6063"/>
                </a:solidFill>
              </a:rPr>
              <a:t>프로젝트 후기</a:t>
            </a:r>
            <a:endParaRPr lang="en-US" altLang="ko-KR" sz="1400" b="1" dirty="0">
              <a:solidFill>
                <a:srgbClr val="2B60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63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401"/>
          <a:stretch/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782" y="4430684"/>
            <a:ext cx="296005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80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2438400"/>
            <a:ext cx="1628775" cy="16287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858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471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35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7241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0126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비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8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개요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87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과정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45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886946" y="3896385"/>
            <a:ext cx="2265954" cy="332715"/>
          </a:xfrm>
          <a:prstGeom prst="frame">
            <a:avLst>
              <a:gd name="adj1" fmla="val 1199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3443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1171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70364"/>
            <a:ext cx="2012048" cy="1018603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79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6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89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986</Words>
  <Application>Microsoft Office PowerPoint</Application>
  <PresentationFormat>와이드스크린</PresentationFormat>
  <Paragraphs>267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HY견고딕</vt:lpstr>
      <vt:lpstr>HY헤드라인M</vt:lpstr>
      <vt:lpstr>맑은 고딕</vt:lpstr>
      <vt:lpstr>한컴 고딕</vt:lpstr>
      <vt:lpstr>함초롬돋움</vt:lpstr>
      <vt:lpstr>Arial</vt:lpstr>
      <vt:lpstr>Arial Rounded MT Bold</vt:lpstr>
      <vt:lpstr>Bahnschrift</vt:lpstr>
      <vt:lpstr>Bahnschrift Light SemiCondensed</vt:lpstr>
      <vt:lpstr>Gadugi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big310</dc:creator>
  <cp:lastModifiedBy>big310</cp:lastModifiedBy>
  <cp:revision>20</cp:revision>
  <dcterms:created xsi:type="dcterms:W3CDTF">2022-12-07T01:23:12Z</dcterms:created>
  <dcterms:modified xsi:type="dcterms:W3CDTF">2022-12-13T06:17:45Z</dcterms:modified>
</cp:coreProperties>
</file>